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5143500" type="screen16x9"/>
  <p:notesSz cx="6858000" cy="9144000"/>
  <p:embeddedFontLs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049C8-0789-3479-6B54-4B74D77E544D}" v="7" dt="2025-12-01T20:54:47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Franklin Hurley" userId="S::hurley34@purdue.edu::fea5a143-79c5-4907-a806-82ff5165c679" providerId="AD" clId="Web-{301049C8-0789-3479-6B54-4B74D77E544D}"/>
    <pc:docChg chg="modSld">
      <pc:chgData name="Samuel Franklin Hurley" userId="S::hurley34@purdue.edu::fea5a143-79c5-4907-a806-82ff5165c679" providerId="AD" clId="Web-{301049C8-0789-3479-6B54-4B74D77E544D}" dt="2025-12-01T20:54:47.209" v="6" actId="1076"/>
      <pc:docMkLst>
        <pc:docMk/>
      </pc:docMkLst>
      <pc:sldChg chg="addSp modSp">
        <pc:chgData name="Samuel Franklin Hurley" userId="S::hurley34@purdue.edu::fea5a143-79c5-4907-a806-82ff5165c679" providerId="AD" clId="Web-{301049C8-0789-3479-6B54-4B74D77E544D}" dt="2025-12-01T20:54:21.537" v="2"/>
        <pc:sldMkLst>
          <pc:docMk/>
          <pc:sldMk cId="0" sldId="275"/>
        </pc:sldMkLst>
        <pc:spChg chg="add mod">
          <ac:chgData name="Samuel Franklin Hurley" userId="S::hurley34@purdue.edu::fea5a143-79c5-4907-a806-82ff5165c679" providerId="AD" clId="Web-{301049C8-0789-3479-6B54-4B74D77E544D}" dt="2025-12-01T20:54:21.537" v="2"/>
          <ac:spMkLst>
            <pc:docMk/>
            <pc:sldMk cId="0" sldId="275"/>
            <ac:spMk id="2" creationId="{5695DEC6-045F-A79B-82D4-501B0F47551F}"/>
          </ac:spMkLst>
        </pc:spChg>
      </pc:sldChg>
      <pc:sldChg chg="addSp modSp">
        <pc:chgData name="Samuel Franklin Hurley" userId="S::hurley34@purdue.edu::fea5a143-79c5-4907-a806-82ff5165c679" providerId="AD" clId="Web-{301049C8-0789-3479-6B54-4B74D77E544D}" dt="2025-12-01T20:54:47.209" v="6" actId="1076"/>
        <pc:sldMkLst>
          <pc:docMk/>
          <pc:sldMk cId="0" sldId="276"/>
        </pc:sldMkLst>
        <pc:spChg chg="add mod">
          <ac:chgData name="Samuel Franklin Hurley" userId="S::hurley34@purdue.edu::fea5a143-79c5-4907-a806-82ff5165c679" providerId="AD" clId="Web-{301049C8-0789-3479-6B54-4B74D77E544D}" dt="2025-12-01T20:54:47.209" v="6" actId="1076"/>
          <ac:spMkLst>
            <pc:docMk/>
            <pc:sldMk cId="0" sldId="276"/>
            <ac:spMk id="3" creationId="{D4FE3D95-7C5F-2BD3-49DD-52326441C7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6517aec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f6517aec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Audrey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b30b4fb2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b30b4fb2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737d0e7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737d0e7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6517aecac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6517aecac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6517aecac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6517aecac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debf279d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2debf279d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Tips for International Students: Navigating Job Applications and Recruitment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b="1">
                <a:solidFill>
                  <a:schemeClr val="dk1"/>
                </a:solidFill>
              </a:rPr>
              <a:t>Research Company Background</a:t>
            </a:r>
            <a:br>
              <a:rPr lang="en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Focus on companies that hire international students.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Use reliable resources like Reddit, MyOPTJobs, or forums tailored for international applicants.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Check job applications for notes about hiring non-US citizens. Only ~20% of companies explicitly mention this.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b="1">
                <a:solidFill>
                  <a:schemeClr val="dk1"/>
                </a:solidFill>
              </a:rPr>
              <a:t>Target Your Applications</a:t>
            </a:r>
            <a:br>
              <a:rPr lang="en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For big companies like GM or Subaru, if they clearly state they don’t hire non-US citizens, it’s better not to apply to avoid wasting time.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If no information is available, still consider applying—you might discover opportunities.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b="1">
                <a:solidFill>
                  <a:schemeClr val="dk1"/>
                </a:solidFill>
              </a:rPr>
              <a:t>International Student Status</a:t>
            </a:r>
            <a:br>
              <a:rPr lang="en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Mention your status as an international student upfront when speaking to recruiters.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This helps recruiters clarify whether they can hire you, saving both time and effort.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b="1">
                <a:solidFill>
                  <a:schemeClr val="dk1"/>
                </a:solidFill>
              </a:rPr>
              <a:t>In-Person Recruitment (e.g., Career Fairs)</a:t>
            </a:r>
            <a:br>
              <a:rPr lang="en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Always double-check company policies even if they state eligibility on the application—some recruiters may give conflicting or updated information.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Be prepared for mixed responses, and focus on companies genuinely open to international hires.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By following these steps, you can streamline your job search, target companies effectively, and save time while managing your expectations.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debf279d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debf279d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debf279d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2debf279d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6517aeca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f6517aeca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6517aeca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f6517aeca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6517aeca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f6517aeca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ade4296c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ade4296c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6517aeca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f6517aeca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6517aec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f6517aeca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6517aeca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f6517aeca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6517aeca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f6517aecac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6517aecac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f6517aecac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f6517aeca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f6517aeca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6517aeca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6517aeca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6517aeca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6517aeca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737d0e72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737d0e72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6517aecac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6517aecac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Audrey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6517aeca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6517aeca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6517aeca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6517aeca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6517aecac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6517aecac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94188" y="431375"/>
            <a:ext cx="6458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6750" y="159545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1pPr>
            <a:lvl2pPr marL="91440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2pPr>
            <a:lvl3pPr marL="1371600" lvl="2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3pPr>
            <a:lvl4pPr marL="1828800" lvl="3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4pPr>
            <a:lvl5pPr marL="2286000" lvl="4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5pPr>
            <a:lvl6pPr marL="2743200" lvl="5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6pPr>
            <a:lvl7pPr marL="3200400" lvl="6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7pPr>
            <a:lvl8pPr marL="3657600" lvl="7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8pPr>
            <a:lvl9pPr marL="4114800" lvl="8" indent="-28575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 lnSpcReduction="20000"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o.purdue.edu/Home/myCC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94200" y="2294550"/>
            <a:ext cx="2525100" cy="2744100"/>
          </a:xfrm>
          <a:prstGeom prst="rect">
            <a:avLst/>
          </a:prstGeom>
          <a:solidFill>
            <a:srgbClr val="4B505E">
              <a:alpha val="61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5042050" y="0"/>
            <a:ext cx="5930100" cy="5143500"/>
          </a:xfrm>
          <a:prstGeom prst="parallelogram">
            <a:avLst>
              <a:gd name="adj" fmla="val 25000"/>
            </a:avLst>
          </a:prstGeom>
          <a:solidFill>
            <a:srgbClr val="4B505E">
              <a:alpha val="6164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0" y="1116100"/>
            <a:ext cx="6035100" cy="677100"/>
          </a:xfrm>
          <a:prstGeom prst="rect">
            <a:avLst/>
          </a:prstGeom>
          <a:noFill/>
          <a:ln>
            <a:noFill/>
          </a:ln>
          <a:effectLst>
            <a:outerShdw blurRad="71438" dist="3810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 Prep and Resume Tips</a:t>
            </a:r>
            <a:endParaRPr sz="1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0" y="110125"/>
            <a:ext cx="6035100" cy="1164300"/>
          </a:xfrm>
          <a:prstGeom prst="rect">
            <a:avLst/>
          </a:prstGeom>
          <a:effectLst>
            <a:outerShdw blurRad="71438" dist="3810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D5B9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 Development Session</a:t>
            </a:r>
            <a:endParaRPr sz="3600" b="1">
              <a:solidFill>
                <a:srgbClr val="D5B98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0" y="4538700"/>
            <a:ext cx="2713500" cy="604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5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Scan to Sign In</a:t>
            </a:r>
            <a:endParaRPr sz="25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1002" y="2105975"/>
            <a:ext cx="2847672" cy="2525098"/>
          </a:xfrm>
          <a:prstGeom prst="rect">
            <a:avLst/>
          </a:prstGeom>
          <a:noFill/>
          <a:ln>
            <a:noFill/>
          </a:ln>
          <a:effectLst>
            <a:outerShdw blurRad="71438" dist="38100" dir="5400000" algn="bl" rotWithShape="0">
              <a:srgbClr val="000000">
                <a:alpha val="80000"/>
              </a:srgbClr>
            </a:outerShdw>
          </a:effectLst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l="16936" t="28588" r="17061" b="29012"/>
          <a:stretch/>
        </p:blipFill>
        <p:spPr>
          <a:xfrm>
            <a:off x="6659200" y="338725"/>
            <a:ext cx="1924875" cy="12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SV_5AONLekFux4UnQO-qrcod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775" y="2481725"/>
            <a:ext cx="2117950" cy="21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Preparation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0" name="Google Shape;150;p23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76500" cy="3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84"/>
              <a:buFont typeface="Helvetica Neue"/>
              <a:buChar char="●"/>
            </a:pPr>
            <a:r>
              <a:rPr lang="en" sz="1883">
                <a:latin typeface="Helvetica Neue"/>
                <a:ea typeface="Helvetica Neue"/>
                <a:cs typeface="Helvetica Neue"/>
                <a:sym typeface="Helvetica Neue"/>
              </a:rPr>
              <a:t>Know your resume</a:t>
            </a:r>
            <a:endParaRPr sz="18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8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84"/>
              <a:buFont typeface="Helvetica Neue"/>
              <a:buChar char="●"/>
            </a:pPr>
            <a:r>
              <a:rPr lang="en" sz="1883">
                <a:latin typeface="Helvetica Neue"/>
                <a:ea typeface="Helvetica Neue"/>
                <a:cs typeface="Helvetica Neue"/>
                <a:sym typeface="Helvetica Neue"/>
              </a:rPr>
              <a:t>Practice your elevator pitch</a:t>
            </a:r>
            <a:endParaRPr sz="18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8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84"/>
              <a:buFont typeface="Helvetica Neue"/>
              <a:buChar char="●"/>
            </a:pPr>
            <a:r>
              <a:rPr lang="en" sz="1883">
                <a:latin typeface="Helvetica Neue"/>
                <a:ea typeface="Helvetica Neue"/>
                <a:cs typeface="Helvetica Neue"/>
                <a:sym typeface="Helvetica Neue"/>
              </a:rPr>
              <a:t>Choose target companies</a:t>
            </a:r>
            <a:endParaRPr sz="18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266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44"/>
              <a:buFont typeface="Helvetica Neue"/>
              <a:buChar char="○"/>
            </a:pPr>
            <a:r>
              <a:rPr lang="en" sz="1543">
                <a:latin typeface="Helvetica Neue"/>
                <a:ea typeface="Helvetica Neue"/>
                <a:cs typeface="Helvetica Neue"/>
                <a:sym typeface="Helvetica Neue"/>
              </a:rPr>
              <a:t>Map them out - Career Fair Plus</a:t>
            </a:r>
            <a:endParaRPr sz="154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266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44"/>
              <a:buFont typeface="Helvetica Neue"/>
              <a:buChar char="○"/>
            </a:pPr>
            <a:r>
              <a:rPr lang="en" sz="1543">
                <a:latin typeface="Helvetica Neue"/>
                <a:ea typeface="Helvetica Neue"/>
                <a:cs typeface="Helvetica Neue"/>
                <a:sym typeface="Helvetica Neue"/>
              </a:rPr>
              <a:t>Apply online ahead of time</a:t>
            </a:r>
            <a:endParaRPr sz="154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266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44"/>
              <a:buFont typeface="Helvetica Neue"/>
              <a:buChar char="○"/>
            </a:pPr>
            <a:r>
              <a:rPr lang="en" sz="1543">
                <a:latin typeface="Helvetica Neue"/>
                <a:ea typeface="Helvetica Neue"/>
                <a:cs typeface="Helvetica Neue"/>
                <a:sym typeface="Helvetica Neue"/>
              </a:rPr>
              <a:t>Plan questions</a:t>
            </a:r>
            <a:endParaRPr sz="154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8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84"/>
              <a:buFont typeface="Helvetica Neue"/>
              <a:buChar char="●"/>
            </a:pPr>
            <a:r>
              <a:rPr lang="en" sz="1883" i="1">
                <a:latin typeface="Helvetica Neue"/>
                <a:ea typeface="Helvetica Neue"/>
                <a:cs typeface="Helvetica Neue"/>
                <a:sym typeface="Helvetica Neue"/>
              </a:rPr>
              <a:t>If you are going to talk to a company have a general idea of what they do</a:t>
            </a:r>
            <a:endParaRPr sz="1883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82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84"/>
              <a:buFont typeface="Helvetica Neue"/>
              <a:buChar char="●"/>
            </a:pPr>
            <a:r>
              <a:rPr lang="en" sz="1883">
                <a:latin typeface="Helvetica Neue"/>
                <a:ea typeface="Helvetica Neue"/>
                <a:cs typeface="Helvetica Neue"/>
                <a:sym typeface="Helvetica Neue"/>
              </a:rPr>
              <a:t>Network at prior events</a:t>
            </a:r>
            <a:endParaRPr sz="18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291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84"/>
              <a:buFont typeface="Helvetica Neue"/>
              <a:buChar char="○"/>
            </a:pPr>
            <a:r>
              <a:rPr lang="en" sz="1583">
                <a:latin typeface="Helvetica Neue"/>
                <a:ea typeface="Helvetica Neue"/>
                <a:cs typeface="Helvetica Neue"/>
                <a:sym typeface="Helvetica Neue"/>
              </a:rPr>
              <a:t>ASME corporate banquet, company seminars - go talk to them after the event</a:t>
            </a:r>
            <a:endParaRPr sz="15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9170" algn="l" rtl="0">
              <a:spcBef>
                <a:spcPts val="0"/>
              </a:spcBef>
              <a:spcAft>
                <a:spcPts val="0"/>
              </a:spcAft>
              <a:buSzPts val="1584"/>
              <a:buFont typeface="Helvetica Neue"/>
              <a:buChar char="●"/>
            </a:pPr>
            <a:r>
              <a:rPr lang="en" sz="1883">
                <a:latin typeface="Helvetica Neue"/>
                <a:ea typeface="Helvetica Neue"/>
                <a:cs typeface="Helvetica Neue"/>
                <a:sym typeface="Helvetica Neue"/>
              </a:rPr>
              <a:t>Get there early</a:t>
            </a:r>
            <a:endParaRPr sz="15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53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9850" y="1233150"/>
            <a:ext cx="3458751" cy="345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Game Day Checklist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9" name="Google Shape;159;p24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97800" cy="3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Print a bunch of resumes (30ish?)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○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Have a digital version on your phone ready to upload </a:t>
            </a:r>
            <a:r>
              <a:rPr lang="en" sz="1600" u="sng">
                <a:latin typeface="Helvetica Neue"/>
                <a:ea typeface="Helvetica Neue"/>
                <a:cs typeface="Helvetica Neue"/>
                <a:sym typeface="Helvetica Neue"/>
              </a:rPr>
              <a:t>with a clear file name</a:t>
            </a:r>
            <a:endParaRPr sz="1600" u="sng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Have a folder to put everything in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Notepad - write down names and jobs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Dress nice. It definitely matters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○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Men: Ex. jacket with no tie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○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Women: Ex. nice blouse or suit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Some beverage (preferably water)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Name tags are great too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62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Be the Question Master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7" name="Google Shape;167;p25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534675" y="3219025"/>
            <a:ext cx="52608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228600" lvl="0" indent="-2413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ask questions…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1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can be Googled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1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are generic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1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pay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534675" y="1123363"/>
            <a:ext cx="52608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228600" lvl="0" indent="-2413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ask questions…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1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throughout the entire conversation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1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the person you’re talking to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1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want to know the answer to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1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are unique and thoughtful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1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specific roles/positions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0846">
            <a:off x="7977237" y="1946187"/>
            <a:ext cx="769746" cy="60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76579">
            <a:off x="6834683" y="1206520"/>
            <a:ext cx="1044715" cy="124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41339">
            <a:off x="7581799" y="2630706"/>
            <a:ext cx="1067545" cy="121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83642">
            <a:off x="6880409" y="3721744"/>
            <a:ext cx="1058364" cy="122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0853">
            <a:off x="6850695" y="4709352"/>
            <a:ext cx="506860" cy="39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23561">
            <a:off x="7996682" y="1249578"/>
            <a:ext cx="509514" cy="5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0846">
            <a:off x="6719258" y="3032988"/>
            <a:ext cx="769746" cy="60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69362">
            <a:off x="6675308" y="2355098"/>
            <a:ext cx="513797" cy="58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0846">
            <a:off x="7955546" y="4375920"/>
            <a:ext cx="769746" cy="60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69362">
            <a:off x="8230609" y="3649737"/>
            <a:ext cx="513797" cy="582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The Finisher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6" name="Google Shape;186;p26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7" name="Google Shape;187;p26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27500" cy="3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Ask about current open positions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○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What are they hiring for at IR?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○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Use this to show interest in a specific role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If you've already applied ask about next steps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Ask how to continue the conversation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“Thank you,  ______”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Connect on LinkedIn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350" y="975200"/>
            <a:ext cx="3853250" cy="38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8898696" y="4760865"/>
            <a:ext cx="404400" cy="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505E">
              <a:alpha val="61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374700" y="2179400"/>
            <a:ext cx="8520600" cy="1126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 Students </a:t>
            </a:r>
            <a:endParaRPr sz="44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Navigating Job Applications and Recruitment</a:t>
            </a:r>
            <a:endParaRPr sz="24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7" name="Google Shape;197;p27"/>
          <p:cNvCxnSpPr/>
          <p:nvPr/>
        </p:nvCxnSpPr>
        <p:spPr>
          <a:xfrm>
            <a:off x="323100" y="2878050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Research Company Background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3" name="Google Shape;203;p28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20500" cy="3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Target companies that hire international students.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Use resources like Reddit or MyOPTJobs.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Only ~20% of companies mention hiring non-US citizens explicitly on job applications.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Skip applying to companies that state they don’t hire non-US citizens.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○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If unclear, still apply—you might find hidden opportunities.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62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8463" y="1642000"/>
            <a:ext cx="204787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0100" y="2670700"/>
            <a:ext cx="1420501" cy="142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Communication 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3" name="Google Shape;213;p29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32100" cy="3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Tell recruiters you’re an international student immediately.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○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Saves time and helps clarify eligibility upfront.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●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Double-check hiring policies in-person even if listed.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54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84"/>
              <a:buFont typeface="Helvetica Neue"/>
              <a:buChar char="○"/>
            </a:pPr>
            <a:r>
              <a:rPr lang="en" sz="1983">
                <a:latin typeface="Helvetica Neue"/>
                <a:ea typeface="Helvetica Neue"/>
                <a:cs typeface="Helvetica Neue"/>
                <a:sym typeface="Helvetica Neue"/>
              </a:rPr>
              <a:t>Some recruiters might have updated or conflicting info.</a:t>
            </a:r>
            <a:endParaRPr sz="198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62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9250" y="2945825"/>
            <a:ext cx="2308250" cy="23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1400" y="1302852"/>
            <a:ext cx="2673201" cy="20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/>
        </p:nvSpPr>
        <p:spPr>
          <a:xfrm>
            <a:off x="8898696" y="4760865"/>
            <a:ext cx="404400" cy="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/>
          <p:nvPr/>
        </p:nvSpPr>
        <p:spPr>
          <a:xfrm>
            <a:off x="425437" y="1390836"/>
            <a:ext cx="2476746" cy="1398016"/>
          </a:xfrm>
          <a:custGeom>
            <a:avLst/>
            <a:gdLst/>
            <a:ahLst/>
            <a:cxnLst/>
            <a:rect l="l" t="t" r="r" b="b"/>
            <a:pathLst>
              <a:path w="2135126" h="812800" extrusionOk="0">
                <a:moveTo>
                  <a:pt x="24327" y="0"/>
                </a:moveTo>
                <a:lnTo>
                  <a:pt x="2110799" y="0"/>
                </a:lnTo>
                <a:cubicBezTo>
                  <a:pt x="2124235" y="0"/>
                  <a:pt x="2135126" y="10891"/>
                  <a:pt x="2135126" y="24327"/>
                </a:cubicBezTo>
                <a:lnTo>
                  <a:pt x="2135126" y="788473"/>
                </a:lnTo>
                <a:cubicBezTo>
                  <a:pt x="2135126" y="801909"/>
                  <a:pt x="2124235" y="812800"/>
                  <a:pt x="2110799" y="812800"/>
                </a:cubicBezTo>
                <a:lnTo>
                  <a:pt x="24327" y="812800"/>
                </a:lnTo>
                <a:cubicBezTo>
                  <a:pt x="10891" y="812800"/>
                  <a:pt x="0" y="801909"/>
                  <a:pt x="0" y="788473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2F3139"/>
          </a:solidFill>
          <a:ln w="38100" cap="flat" cmpd="sng">
            <a:solidFill>
              <a:srgbClr val="D5B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Prepare, prepare, prepare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30"/>
          <p:cNvSpPr/>
          <p:nvPr/>
        </p:nvSpPr>
        <p:spPr>
          <a:xfrm>
            <a:off x="3358572" y="1390914"/>
            <a:ext cx="2476746" cy="1398016"/>
          </a:xfrm>
          <a:custGeom>
            <a:avLst/>
            <a:gdLst/>
            <a:ahLst/>
            <a:cxnLst/>
            <a:rect l="l" t="t" r="r" b="b"/>
            <a:pathLst>
              <a:path w="2135126" h="812800" extrusionOk="0">
                <a:moveTo>
                  <a:pt x="24327" y="0"/>
                </a:moveTo>
                <a:lnTo>
                  <a:pt x="2110799" y="0"/>
                </a:lnTo>
                <a:cubicBezTo>
                  <a:pt x="2124235" y="0"/>
                  <a:pt x="2135126" y="10891"/>
                  <a:pt x="2135126" y="24327"/>
                </a:cubicBezTo>
                <a:lnTo>
                  <a:pt x="2135126" y="788473"/>
                </a:lnTo>
                <a:cubicBezTo>
                  <a:pt x="2135126" y="801909"/>
                  <a:pt x="2124235" y="812800"/>
                  <a:pt x="2110799" y="812800"/>
                </a:cubicBezTo>
                <a:lnTo>
                  <a:pt x="24327" y="812800"/>
                </a:lnTo>
                <a:cubicBezTo>
                  <a:pt x="10891" y="812800"/>
                  <a:pt x="0" y="801909"/>
                  <a:pt x="0" y="788473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2F3139"/>
          </a:solidFill>
          <a:ln w="38100" cap="flat" cmpd="sng">
            <a:solidFill>
              <a:srgbClr val="D5B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Cast a wide net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425709" y="3370609"/>
            <a:ext cx="2476746" cy="1398016"/>
          </a:xfrm>
          <a:custGeom>
            <a:avLst/>
            <a:gdLst/>
            <a:ahLst/>
            <a:cxnLst/>
            <a:rect l="l" t="t" r="r" b="b"/>
            <a:pathLst>
              <a:path w="2135126" h="812800" extrusionOk="0">
                <a:moveTo>
                  <a:pt x="24327" y="0"/>
                </a:moveTo>
                <a:lnTo>
                  <a:pt x="2110799" y="0"/>
                </a:lnTo>
                <a:cubicBezTo>
                  <a:pt x="2124235" y="0"/>
                  <a:pt x="2135126" y="10891"/>
                  <a:pt x="2135126" y="24327"/>
                </a:cubicBezTo>
                <a:lnTo>
                  <a:pt x="2135126" y="788473"/>
                </a:lnTo>
                <a:cubicBezTo>
                  <a:pt x="2135126" y="801909"/>
                  <a:pt x="2124235" y="812800"/>
                  <a:pt x="2110799" y="812800"/>
                </a:cubicBezTo>
                <a:lnTo>
                  <a:pt x="24327" y="812800"/>
                </a:lnTo>
                <a:cubicBezTo>
                  <a:pt x="10891" y="812800"/>
                  <a:pt x="0" y="801909"/>
                  <a:pt x="0" y="788473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2F3139"/>
          </a:solidFill>
          <a:ln w="38100" cap="flat" cmpd="sng">
            <a:solidFill>
              <a:srgbClr val="D5B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be afraid to sell yourself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3358572" y="3370609"/>
            <a:ext cx="2476746" cy="1398016"/>
          </a:xfrm>
          <a:custGeom>
            <a:avLst/>
            <a:gdLst/>
            <a:ahLst/>
            <a:cxnLst/>
            <a:rect l="l" t="t" r="r" b="b"/>
            <a:pathLst>
              <a:path w="2135126" h="812800" extrusionOk="0">
                <a:moveTo>
                  <a:pt x="24327" y="0"/>
                </a:moveTo>
                <a:lnTo>
                  <a:pt x="2110799" y="0"/>
                </a:lnTo>
                <a:cubicBezTo>
                  <a:pt x="2124235" y="0"/>
                  <a:pt x="2135126" y="10891"/>
                  <a:pt x="2135126" y="24327"/>
                </a:cubicBezTo>
                <a:lnTo>
                  <a:pt x="2135126" y="788473"/>
                </a:lnTo>
                <a:cubicBezTo>
                  <a:pt x="2135126" y="801909"/>
                  <a:pt x="2124235" y="812800"/>
                  <a:pt x="2110799" y="812800"/>
                </a:cubicBezTo>
                <a:lnTo>
                  <a:pt x="24327" y="812800"/>
                </a:lnTo>
                <a:cubicBezTo>
                  <a:pt x="10891" y="812800"/>
                  <a:pt x="0" y="801909"/>
                  <a:pt x="0" y="788473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2F3139"/>
          </a:solidFill>
          <a:ln w="38100" cap="flat" cmpd="sng">
            <a:solidFill>
              <a:srgbClr val="D5B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Bad interviews happen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30"/>
          <p:cNvSpPr/>
          <p:nvPr/>
        </p:nvSpPr>
        <p:spPr>
          <a:xfrm>
            <a:off x="6385930" y="1390914"/>
            <a:ext cx="2476746" cy="1398016"/>
          </a:xfrm>
          <a:custGeom>
            <a:avLst/>
            <a:gdLst/>
            <a:ahLst/>
            <a:cxnLst/>
            <a:rect l="l" t="t" r="r" b="b"/>
            <a:pathLst>
              <a:path w="2135126" h="812800" extrusionOk="0">
                <a:moveTo>
                  <a:pt x="24327" y="0"/>
                </a:moveTo>
                <a:lnTo>
                  <a:pt x="2110799" y="0"/>
                </a:lnTo>
                <a:cubicBezTo>
                  <a:pt x="2124235" y="0"/>
                  <a:pt x="2135126" y="10891"/>
                  <a:pt x="2135126" y="24327"/>
                </a:cubicBezTo>
                <a:lnTo>
                  <a:pt x="2135126" y="788473"/>
                </a:lnTo>
                <a:cubicBezTo>
                  <a:pt x="2135126" y="801909"/>
                  <a:pt x="2124235" y="812800"/>
                  <a:pt x="2110799" y="812800"/>
                </a:cubicBezTo>
                <a:lnTo>
                  <a:pt x="24327" y="812800"/>
                </a:lnTo>
                <a:cubicBezTo>
                  <a:pt x="10891" y="812800"/>
                  <a:pt x="0" y="801909"/>
                  <a:pt x="0" y="788473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2F3139"/>
          </a:solidFill>
          <a:ln w="38100" cap="flat" cmpd="sng">
            <a:solidFill>
              <a:srgbClr val="D5B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Channel your inner early bird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6385930" y="3370609"/>
            <a:ext cx="2476746" cy="1398016"/>
          </a:xfrm>
          <a:custGeom>
            <a:avLst/>
            <a:gdLst/>
            <a:ahLst/>
            <a:cxnLst/>
            <a:rect l="l" t="t" r="r" b="b"/>
            <a:pathLst>
              <a:path w="2135126" h="812800" extrusionOk="0">
                <a:moveTo>
                  <a:pt x="24327" y="0"/>
                </a:moveTo>
                <a:lnTo>
                  <a:pt x="2110799" y="0"/>
                </a:lnTo>
                <a:cubicBezTo>
                  <a:pt x="2124235" y="0"/>
                  <a:pt x="2135126" y="10891"/>
                  <a:pt x="2135126" y="24327"/>
                </a:cubicBezTo>
                <a:lnTo>
                  <a:pt x="2135126" y="788473"/>
                </a:lnTo>
                <a:cubicBezTo>
                  <a:pt x="2135126" y="801909"/>
                  <a:pt x="2124235" y="812800"/>
                  <a:pt x="2110799" y="812800"/>
                </a:cubicBezTo>
                <a:lnTo>
                  <a:pt x="24327" y="812800"/>
                </a:lnTo>
                <a:cubicBezTo>
                  <a:pt x="10891" y="812800"/>
                  <a:pt x="0" y="801909"/>
                  <a:pt x="0" y="788473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2F3139"/>
          </a:solidFill>
          <a:ln w="38100" cap="flat" cmpd="sng">
            <a:solidFill>
              <a:srgbClr val="D5B9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excited! You’ll do great!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Final Strategies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0" name="Google Shape;230;p30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505E">
              <a:alpha val="61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74700" y="1973250"/>
            <a:ext cx="8520600" cy="841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Crafting a Good Resume</a:t>
            </a:r>
            <a:endParaRPr sz="44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8" name="Google Shape;238;p31"/>
          <p:cNvCxnSpPr/>
          <p:nvPr/>
        </p:nvCxnSpPr>
        <p:spPr>
          <a:xfrm>
            <a:off x="323100" y="2878050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Resumes: The Goal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4" name="Google Shape;244;p32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Tell them who you are on one page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○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What sets you apart?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○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Paint a picture of how you think 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Introduce your skills and qualifications to an employer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○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What can you offer to the company?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○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Provide details on your accomplishments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Demonstrate your impact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94200" y="2294550"/>
            <a:ext cx="2525100" cy="2744100"/>
          </a:xfrm>
          <a:prstGeom prst="rect">
            <a:avLst/>
          </a:prstGeom>
          <a:solidFill>
            <a:srgbClr val="4B505E">
              <a:alpha val="61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505E">
              <a:alpha val="61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0" y="1519725"/>
            <a:ext cx="9144000" cy="888300"/>
          </a:xfrm>
          <a:prstGeom prst="rect">
            <a:avLst/>
          </a:prstGeom>
          <a:effectLst>
            <a:outerShdw blurRad="71438" dist="3810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b="1">
                <a:solidFill>
                  <a:srgbClr val="D5B9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 welcome Deloitte!</a:t>
            </a:r>
            <a:endParaRPr sz="6100" b="1">
              <a:solidFill>
                <a:srgbClr val="D5B98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6876" y="4043175"/>
            <a:ext cx="1122652" cy="995477"/>
          </a:xfrm>
          <a:prstGeom prst="rect">
            <a:avLst/>
          </a:prstGeom>
          <a:noFill/>
          <a:ln>
            <a:noFill/>
          </a:ln>
          <a:effectLst>
            <a:outerShdw blurRad="71438" dist="38100" dir="5400000" algn="bl" rotWithShape="0">
              <a:srgbClr val="000000">
                <a:alpha val="80000"/>
              </a:srgbClr>
            </a:outerShdw>
          </a:effectLst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9638" y="2366976"/>
            <a:ext cx="3144724" cy="176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Sections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2" name="Google Shape;252;p33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/>
        </p:nvSpPr>
        <p:spPr>
          <a:xfrm>
            <a:off x="3568450" y="1082450"/>
            <a:ext cx="5364300" cy="511500"/>
          </a:xfrm>
          <a:prstGeom prst="rect">
            <a:avLst/>
          </a:prstGeom>
          <a:solidFill>
            <a:srgbClr val="D5B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Helvetica Neue"/>
                <a:ea typeface="Helvetica Neue"/>
                <a:cs typeface="Helvetica Neue"/>
                <a:sym typeface="Helvetica Neue"/>
              </a:rPr>
              <a:t>Header: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 Name, phone number, email, LinkedIn link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3568450" y="1593925"/>
            <a:ext cx="5364300" cy="347400"/>
          </a:xfrm>
          <a:prstGeom prst="rect">
            <a:avLst/>
          </a:prstGeom>
          <a:solidFill>
            <a:srgbClr val="D5B98B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Helvetica Neue"/>
                <a:ea typeface="Helvetica Neue"/>
                <a:cs typeface="Helvetica Neue"/>
                <a:sym typeface="Helvetica Neue"/>
              </a:rPr>
              <a:t>Education: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Degree (major/minor), GPA, Graduation date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3568450" y="4144650"/>
            <a:ext cx="3980700" cy="397800"/>
          </a:xfrm>
          <a:prstGeom prst="rect">
            <a:avLst/>
          </a:prstGeom>
          <a:solidFill>
            <a:srgbClr val="D5B98B">
              <a:alpha val="3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Helvetica Neue"/>
                <a:ea typeface="Helvetica Neue"/>
                <a:cs typeface="Helvetica Neue"/>
                <a:sym typeface="Helvetica Neue"/>
              </a:rPr>
              <a:t>Skills: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Relevant, mentioned elsewhere &amp; summarized here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3568450" y="3169425"/>
            <a:ext cx="3980700" cy="975300"/>
          </a:xfrm>
          <a:prstGeom prst="rect">
            <a:avLst/>
          </a:prstGeom>
          <a:solidFill>
            <a:srgbClr val="D5B98B">
              <a:alpha val="5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Helvetica Neue"/>
                <a:ea typeface="Helvetica Neue"/>
                <a:cs typeface="Helvetica Neue"/>
                <a:sym typeface="Helvetica Neue"/>
              </a:rPr>
              <a:t>Activities and Research: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Extracurricular activities, school/technical involvements, 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of activity with location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3568450" y="1941425"/>
            <a:ext cx="3980700" cy="1227900"/>
          </a:xfrm>
          <a:prstGeom prst="rect">
            <a:avLst/>
          </a:prstGeom>
          <a:solidFill>
            <a:srgbClr val="D5B98B">
              <a:alpha val="6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Helvetica Neue"/>
                <a:ea typeface="Helvetica Neue"/>
                <a:cs typeface="Helvetica Neue"/>
                <a:sym typeface="Helvetica Neue"/>
              </a:rPr>
              <a:t>Relevant Experience: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Work history, team projects, description of activity with location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3568450" y="4542350"/>
            <a:ext cx="3980700" cy="537300"/>
          </a:xfrm>
          <a:prstGeom prst="rect">
            <a:avLst/>
          </a:prstGeom>
          <a:solidFill>
            <a:srgbClr val="D5B98B">
              <a:alpha val="17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Helvetica Neue"/>
                <a:ea typeface="Helvetica Neue"/>
                <a:cs typeface="Helvetica Neue"/>
                <a:sym typeface="Helvetica Neue"/>
              </a:rPr>
              <a:t>Awards/Certs: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Awards, honors, short description with year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7549150" y="1941425"/>
            <a:ext cx="1383600" cy="2203200"/>
          </a:xfrm>
          <a:prstGeom prst="rect">
            <a:avLst/>
          </a:prstGeom>
          <a:solidFill>
            <a:srgbClr val="6F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Order of list items should be based on relevance/</a:t>
            </a:r>
            <a:endParaRPr sz="12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chronological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7549150" y="4144650"/>
            <a:ext cx="1383600" cy="935100"/>
          </a:xfrm>
          <a:prstGeom prst="rect">
            <a:avLst/>
          </a:prstGeom>
          <a:solidFill>
            <a:srgbClr val="6F727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Include if important or to fill space</a:t>
            </a:r>
            <a:endParaRPr sz="1200" b="1">
              <a:solidFill>
                <a:schemeClr val="lt1"/>
              </a:solidFill>
            </a:endParaRPr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71" y="1082525"/>
            <a:ext cx="3079649" cy="39971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3" name="Google Shape;263;p33"/>
          <p:cNvSpPr txBox="1"/>
          <p:nvPr/>
        </p:nvSpPr>
        <p:spPr>
          <a:xfrm>
            <a:off x="8898696" y="4760865"/>
            <a:ext cx="404400" cy="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5DEC6-045F-A79B-82D4-501B0F47551F}"/>
              </a:ext>
            </a:extLst>
          </p:cNvPr>
          <p:cNvSpPr/>
          <p:nvPr/>
        </p:nvSpPr>
        <p:spPr>
          <a:xfrm>
            <a:off x="763425" y="1398594"/>
            <a:ext cx="2192556" cy="97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 title="07-22-2025 Audrey DeKoninck Resume-1.png"/>
          <p:cNvPicPr preferRelativeResize="0"/>
          <p:nvPr/>
        </p:nvPicPr>
        <p:blipFill rotWithShape="1">
          <a:blip r:embed="rId3">
            <a:alphaModFix/>
          </a:blip>
          <a:srcRect t="4137" b="4128"/>
          <a:stretch/>
        </p:blipFill>
        <p:spPr>
          <a:xfrm>
            <a:off x="3023650" y="1107951"/>
            <a:ext cx="3084102" cy="39986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9" name="Google Shape;269;p34"/>
          <p:cNvSpPr/>
          <p:nvPr/>
        </p:nvSpPr>
        <p:spPr>
          <a:xfrm>
            <a:off x="311700" y="3756675"/>
            <a:ext cx="2204700" cy="965700"/>
          </a:xfrm>
          <a:prstGeom prst="roundRect">
            <a:avLst>
              <a:gd name="adj" fmla="val 16667"/>
            </a:avLst>
          </a:prstGeom>
          <a:solidFill>
            <a:srgbClr val="D5B98B">
              <a:alpha val="85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Avoid Cluttering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Modest Margins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Good Spacing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Formatting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1" name="Google Shape;271;p34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2" name="Google Shape;272;p34"/>
          <p:cNvPicPr preferRelativeResize="0"/>
          <p:nvPr/>
        </p:nvPicPr>
        <p:blipFill rotWithShape="1">
          <a:blip r:embed="rId4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/>
          <p:nvPr/>
        </p:nvSpPr>
        <p:spPr>
          <a:xfrm>
            <a:off x="455275" y="2228500"/>
            <a:ext cx="20247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274" name="Google Shape;274;p34"/>
          <p:cNvCxnSpPr>
            <a:stCxn id="269" idx="3"/>
          </p:cNvCxnSpPr>
          <p:nvPr/>
        </p:nvCxnSpPr>
        <p:spPr>
          <a:xfrm>
            <a:off x="2516400" y="4239525"/>
            <a:ext cx="684300" cy="4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5" name="Google Shape;275;p34"/>
          <p:cNvCxnSpPr>
            <a:stCxn id="273" idx="3"/>
          </p:cNvCxnSpPr>
          <p:nvPr/>
        </p:nvCxnSpPr>
        <p:spPr>
          <a:xfrm rot="10800000" flipH="1">
            <a:off x="2479975" y="1970650"/>
            <a:ext cx="688500" cy="50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6" name="Google Shape;276;p34"/>
          <p:cNvCxnSpPr>
            <a:stCxn id="273" idx="3"/>
          </p:cNvCxnSpPr>
          <p:nvPr/>
        </p:nvCxnSpPr>
        <p:spPr>
          <a:xfrm rot="10800000" flipH="1">
            <a:off x="2479975" y="1462450"/>
            <a:ext cx="688500" cy="101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p34"/>
          <p:cNvCxnSpPr>
            <a:stCxn id="273" idx="3"/>
          </p:cNvCxnSpPr>
          <p:nvPr/>
        </p:nvCxnSpPr>
        <p:spPr>
          <a:xfrm>
            <a:off x="2479975" y="2474650"/>
            <a:ext cx="682200" cy="126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8" name="Google Shape;278;p34"/>
          <p:cNvSpPr/>
          <p:nvPr/>
        </p:nvSpPr>
        <p:spPr>
          <a:xfrm>
            <a:off x="316800" y="1157401"/>
            <a:ext cx="1848900" cy="303000"/>
          </a:xfrm>
          <a:prstGeom prst="roundRect">
            <a:avLst>
              <a:gd name="adj" fmla="val 16667"/>
            </a:avLst>
          </a:prstGeom>
          <a:solidFill>
            <a:srgbClr val="D5B98B">
              <a:alpha val="85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One page only!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311700" y="2323150"/>
            <a:ext cx="2168400" cy="303000"/>
          </a:xfrm>
          <a:prstGeom prst="roundRect">
            <a:avLst>
              <a:gd name="adj" fmla="val 16667"/>
            </a:avLst>
          </a:prstGeom>
          <a:solidFill>
            <a:srgbClr val="D5B98B">
              <a:alpha val="85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Keep it consistent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34"/>
          <p:cNvSpPr/>
          <p:nvPr/>
        </p:nvSpPr>
        <p:spPr>
          <a:xfrm>
            <a:off x="6403400" y="3953900"/>
            <a:ext cx="2193000" cy="369300"/>
          </a:xfrm>
          <a:prstGeom prst="roundRect">
            <a:avLst>
              <a:gd name="adj" fmla="val 16667"/>
            </a:avLst>
          </a:prstGeom>
          <a:solidFill>
            <a:srgbClr val="D5B98B">
              <a:alpha val="85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Ensure Readability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6403400" y="1240500"/>
            <a:ext cx="2411100" cy="2190000"/>
          </a:xfrm>
          <a:prstGeom prst="roundRect">
            <a:avLst>
              <a:gd name="adj" fmla="val 16667"/>
            </a:avLst>
          </a:prstGeom>
          <a:solidFill>
            <a:srgbClr val="D5B98B">
              <a:alpha val="85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Font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 and easy to read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on entire page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Font size no smaller than ~11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FE3D95-7C5F-2BD3-49DD-52326441C7A8}"/>
              </a:ext>
            </a:extLst>
          </p:cNvPr>
          <p:cNvSpPr/>
          <p:nvPr/>
        </p:nvSpPr>
        <p:spPr>
          <a:xfrm>
            <a:off x="3562309" y="1276480"/>
            <a:ext cx="2173018" cy="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311700" y="1440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Crafting The Perfect Bullet Point</a:t>
            </a:r>
            <a:endParaRPr sz="24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7" name="Google Shape;287;p35"/>
          <p:cNvCxnSpPr/>
          <p:nvPr/>
        </p:nvCxnSpPr>
        <p:spPr>
          <a:xfrm>
            <a:off x="323100" y="7202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35"/>
          <p:cNvSpPr txBox="1">
            <a:spLocks noGrp="1"/>
          </p:cNvSpPr>
          <p:nvPr>
            <p:ph type="body" idx="1"/>
          </p:nvPr>
        </p:nvSpPr>
        <p:spPr>
          <a:xfrm>
            <a:off x="276725" y="921775"/>
            <a:ext cx="85206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I worked on a team that made parts for planes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35"/>
          <p:cNvSpPr txBox="1">
            <a:spLocks noGrp="1"/>
          </p:cNvSpPr>
          <p:nvPr>
            <p:ph type="body" idx="1"/>
          </p:nvPr>
        </p:nvSpPr>
        <p:spPr>
          <a:xfrm>
            <a:off x="276725" y="1637813"/>
            <a:ext cx="85206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Worked on a team that made parts for planes</a:t>
            </a:r>
            <a:endParaRPr sz="1600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0" name="Google Shape;290;p35"/>
          <p:cNvCxnSpPr/>
          <p:nvPr/>
        </p:nvCxnSpPr>
        <p:spPr>
          <a:xfrm rot="10800000" flipH="1">
            <a:off x="316700" y="1072650"/>
            <a:ext cx="165600" cy="16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" name="Google Shape;291;p35"/>
          <p:cNvSpPr txBox="1"/>
          <p:nvPr/>
        </p:nvSpPr>
        <p:spPr>
          <a:xfrm>
            <a:off x="316700" y="1310988"/>
            <a:ext cx="852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Refrain from using personal pronouns.</a:t>
            </a:r>
            <a:endParaRPr sz="1200" i="1"/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"/>
          </p:nvPr>
        </p:nvSpPr>
        <p:spPr>
          <a:xfrm>
            <a:off x="276725" y="2489975"/>
            <a:ext cx="85206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Designed structural components for landing gear of Gulfstream G650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356675" y="2120675"/>
            <a:ext cx="420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What did </a:t>
            </a:r>
            <a:r>
              <a:rPr lang="en" sz="1200" b="1" i="1"/>
              <a:t>you </a:t>
            </a:r>
            <a:r>
              <a:rPr lang="en" sz="1200" i="1"/>
              <a:t>do?</a:t>
            </a:r>
            <a:endParaRPr sz="1200" i="1"/>
          </a:p>
        </p:txBody>
      </p:sp>
      <p:sp>
        <p:nvSpPr>
          <p:cNvPr id="294" name="Google Shape;294;p35"/>
          <p:cNvSpPr txBox="1">
            <a:spLocks noGrp="1"/>
          </p:cNvSpPr>
          <p:nvPr>
            <p:ph type="body" idx="1"/>
          </p:nvPr>
        </p:nvSpPr>
        <p:spPr>
          <a:xfrm>
            <a:off x="286725" y="3346400"/>
            <a:ext cx="85206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Designed and analyzed 20 structural components using Solidworks for landing gear of Gulfstream G650, reducing weight of current components by 50% 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35"/>
          <p:cNvSpPr txBox="1"/>
          <p:nvPr/>
        </p:nvSpPr>
        <p:spPr>
          <a:xfrm>
            <a:off x="356697" y="2938150"/>
            <a:ext cx="163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Quantify. Elaborate.</a:t>
            </a:r>
            <a:endParaRPr sz="1200" i="1"/>
          </a:p>
        </p:txBody>
      </p:sp>
      <p:sp>
        <p:nvSpPr>
          <p:cNvPr id="296" name="Google Shape;296;p35"/>
          <p:cNvSpPr txBox="1">
            <a:spLocks noGrp="1"/>
          </p:cNvSpPr>
          <p:nvPr>
            <p:ph type="body" idx="1"/>
          </p:nvPr>
        </p:nvSpPr>
        <p:spPr>
          <a:xfrm>
            <a:off x="306700" y="4265300"/>
            <a:ext cx="85206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Reduced weight of Gulfstream G650 landing gear by 50% through design and analysis of 20 components in Solidworks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346675" y="3896000"/>
            <a:ext cx="852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Too long. Simplify! </a:t>
            </a:r>
            <a:endParaRPr sz="1200" i="1"/>
          </a:p>
        </p:txBody>
      </p:sp>
      <p:sp>
        <p:nvSpPr>
          <p:cNvPr id="298" name="Google Shape;298;p35"/>
          <p:cNvSpPr txBox="1"/>
          <p:nvPr/>
        </p:nvSpPr>
        <p:spPr>
          <a:xfrm>
            <a:off x="4805375" y="2120675"/>
            <a:ext cx="367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What type of parts? What planes?</a:t>
            </a:r>
            <a:endParaRPr sz="1200" i="1"/>
          </a:p>
        </p:txBody>
      </p:sp>
      <p:cxnSp>
        <p:nvCxnSpPr>
          <p:cNvPr id="299" name="Google Shape;299;p35"/>
          <p:cNvCxnSpPr/>
          <p:nvPr/>
        </p:nvCxnSpPr>
        <p:spPr>
          <a:xfrm>
            <a:off x="356675" y="2020975"/>
            <a:ext cx="1879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35"/>
          <p:cNvCxnSpPr/>
          <p:nvPr/>
        </p:nvCxnSpPr>
        <p:spPr>
          <a:xfrm>
            <a:off x="4805375" y="2020975"/>
            <a:ext cx="2968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35"/>
          <p:cNvCxnSpPr/>
          <p:nvPr/>
        </p:nvCxnSpPr>
        <p:spPr>
          <a:xfrm rot="10800000" flipH="1">
            <a:off x="1233750" y="2796900"/>
            <a:ext cx="102300" cy="10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35"/>
          <p:cNvCxnSpPr/>
          <p:nvPr/>
        </p:nvCxnSpPr>
        <p:spPr>
          <a:xfrm>
            <a:off x="1314850" y="2796800"/>
            <a:ext cx="101400" cy="101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35"/>
          <p:cNvSpPr txBox="1"/>
          <p:nvPr/>
        </p:nvSpPr>
        <p:spPr>
          <a:xfrm>
            <a:off x="7160222" y="2938150"/>
            <a:ext cx="163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To do… what?</a:t>
            </a:r>
            <a:endParaRPr sz="1200" i="1"/>
          </a:p>
        </p:txBody>
      </p:sp>
      <p:cxnSp>
        <p:nvCxnSpPr>
          <p:cNvPr id="304" name="Google Shape;304;p35"/>
          <p:cNvCxnSpPr/>
          <p:nvPr/>
        </p:nvCxnSpPr>
        <p:spPr>
          <a:xfrm rot="10800000" flipH="1">
            <a:off x="7089725" y="2851900"/>
            <a:ext cx="1733700" cy="3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35"/>
          <p:cNvCxnSpPr/>
          <p:nvPr/>
        </p:nvCxnSpPr>
        <p:spPr>
          <a:xfrm flipH="1">
            <a:off x="286725" y="3500000"/>
            <a:ext cx="1800" cy="375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35"/>
          <p:cNvCxnSpPr/>
          <p:nvPr/>
        </p:nvCxnSpPr>
        <p:spPr>
          <a:xfrm>
            <a:off x="402425" y="4606550"/>
            <a:ext cx="5489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Google Shape;307;p35"/>
          <p:cNvSpPr txBox="1"/>
          <p:nvPr/>
        </p:nvSpPr>
        <p:spPr>
          <a:xfrm>
            <a:off x="3696275" y="4565300"/>
            <a:ext cx="852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Begin with results</a:t>
            </a:r>
            <a:endParaRPr sz="1200" i="1"/>
          </a:p>
        </p:txBody>
      </p:sp>
      <p:sp>
        <p:nvSpPr>
          <p:cNvPr id="308" name="Google Shape;308;p35"/>
          <p:cNvSpPr txBox="1"/>
          <p:nvPr/>
        </p:nvSpPr>
        <p:spPr>
          <a:xfrm>
            <a:off x="8898696" y="4760865"/>
            <a:ext cx="404400" cy="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Do’s and Don’ts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4" name="Google Shape;314;p36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5" name="Google Shape;315;p36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/>
          <p:nvPr/>
        </p:nvSpPr>
        <p:spPr>
          <a:xfrm>
            <a:off x="4644335" y="1200350"/>
            <a:ext cx="3944400" cy="3776400"/>
          </a:xfrm>
          <a:prstGeom prst="rect">
            <a:avLst/>
          </a:prstGeom>
          <a:solidFill>
            <a:srgbClr val="6F727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</a:rPr>
              <a:t>Don’t:</a:t>
            </a:r>
            <a:endParaRPr sz="2300" b="1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Use a MS Word template. Ever!!!!!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Include color (unless a recruiter or contact mentions it)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Include high school information if possible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Repeat action verbs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Have an image of yourself 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Use passive voice or first person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Have more than 1 page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317" name="Google Shape;317;p36"/>
          <p:cNvSpPr/>
          <p:nvPr/>
        </p:nvSpPr>
        <p:spPr>
          <a:xfrm>
            <a:off x="542675" y="1200350"/>
            <a:ext cx="3944400" cy="3776400"/>
          </a:xfrm>
          <a:prstGeom prst="rect">
            <a:avLst/>
          </a:prstGeom>
          <a:solidFill>
            <a:srgbClr val="6F727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Do:</a:t>
            </a:r>
            <a:endParaRPr sz="23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Organize your resume based on relevance/chronological order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different resumes for different disciplines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Char char="●"/>
            </a:pPr>
            <a:r>
              <a:rPr lang="en" sz="1500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Optimize according to ATS</a:t>
            </a:r>
            <a:endParaRPr sz="15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readability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Char char="●"/>
            </a:pPr>
            <a:r>
              <a:rPr lang="en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for grammar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500"/>
              <a:buFont typeface="Helvetica Neue"/>
              <a:buChar char="●"/>
            </a:pPr>
            <a:r>
              <a:rPr lang="en" sz="1500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Firstname Lastname Resume 20XX</a:t>
            </a:r>
            <a:endParaRPr sz="15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38300" cy="3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i="1">
                <a:latin typeface="Helvetica Neue"/>
                <a:ea typeface="Helvetica Neue"/>
                <a:cs typeface="Helvetica Neue"/>
                <a:sym typeface="Helvetica Neue"/>
              </a:rPr>
              <a:t>Get as many eyes on your resume as possible!</a:t>
            </a:r>
            <a:endParaRPr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00"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ASME Corporate Banquet on 9/8 (ARMS Atrium, 6:30-8:30pm)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Resume reviews from 6:00-7:00 pm in ARMS 1103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MyCCO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Purdue ME Company Days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ASME Office Hours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Resume Review Opportunities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4" name="Google Shape;324;p37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5" name="Google Shape;325;p37"/>
          <p:cNvPicPr preferRelativeResize="0"/>
          <p:nvPr/>
        </p:nvPicPr>
        <p:blipFill rotWithShape="1">
          <a:blip r:embed="rId4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/>
        </p:nvSpPr>
        <p:spPr>
          <a:xfrm>
            <a:off x="0" y="204344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Google Shape;3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0138" y="1188876"/>
            <a:ext cx="2478087" cy="379387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7"/>
          <p:cNvSpPr txBox="1"/>
          <p:nvPr/>
        </p:nvSpPr>
        <p:spPr>
          <a:xfrm>
            <a:off x="8898696" y="4760865"/>
            <a:ext cx="404400" cy="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/>
          <p:nvPr/>
        </p:nvSpPr>
        <p:spPr>
          <a:xfrm>
            <a:off x="94200" y="2294550"/>
            <a:ext cx="2525100" cy="2744100"/>
          </a:xfrm>
          <a:prstGeom prst="rect">
            <a:avLst/>
          </a:prstGeom>
          <a:solidFill>
            <a:srgbClr val="4B505E">
              <a:alpha val="61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505E">
              <a:alpha val="61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8"/>
          <p:cNvSpPr txBox="1"/>
          <p:nvPr/>
        </p:nvSpPr>
        <p:spPr>
          <a:xfrm>
            <a:off x="2658250" y="2096850"/>
            <a:ext cx="3827400" cy="949800"/>
          </a:xfrm>
          <a:prstGeom prst="rect">
            <a:avLst/>
          </a:prstGeom>
          <a:noFill/>
          <a:ln>
            <a:noFill/>
          </a:ln>
          <a:effectLst>
            <a:outerShdw blurRad="71438" dist="3810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3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Stick around to get your resume reviewed!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p38"/>
          <p:cNvSpPr txBox="1">
            <a:spLocks noGrp="1"/>
          </p:cNvSpPr>
          <p:nvPr>
            <p:ph type="ctrTitle"/>
          </p:nvPr>
        </p:nvSpPr>
        <p:spPr>
          <a:xfrm>
            <a:off x="0" y="512250"/>
            <a:ext cx="9144000" cy="1678500"/>
          </a:xfrm>
          <a:prstGeom prst="rect">
            <a:avLst/>
          </a:prstGeom>
          <a:effectLst>
            <a:outerShdw blurRad="71438" dist="3810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b="1">
                <a:solidFill>
                  <a:srgbClr val="D5B9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sz="6100" b="1">
              <a:solidFill>
                <a:srgbClr val="D5B98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1"/>
          </p:nvPr>
        </p:nvSpPr>
        <p:spPr>
          <a:xfrm>
            <a:off x="0" y="4538700"/>
            <a:ext cx="2713500" cy="604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5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Scan to Sign In</a:t>
            </a:r>
            <a:endParaRPr sz="25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8" name="Google Shape;33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750" y="2823200"/>
            <a:ext cx="2444851" cy="2167900"/>
          </a:xfrm>
          <a:prstGeom prst="rect">
            <a:avLst/>
          </a:prstGeom>
          <a:noFill/>
          <a:ln>
            <a:noFill/>
          </a:ln>
          <a:effectLst>
            <a:outerShdw blurRad="71438" dist="38100" dir="5400000" algn="bl" rotWithShape="0">
              <a:srgbClr val="000000">
                <a:alpha val="80000"/>
              </a:srgbClr>
            </a:outerShdw>
          </a:effectLst>
        </p:spPr>
      </p:pic>
      <p:sp>
        <p:nvSpPr>
          <p:cNvPr id="339" name="Google Shape;339;p38"/>
          <p:cNvSpPr txBox="1"/>
          <p:nvPr/>
        </p:nvSpPr>
        <p:spPr>
          <a:xfrm>
            <a:off x="1554450" y="2946500"/>
            <a:ext cx="6035100" cy="677100"/>
          </a:xfrm>
          <a:prstGeom prst="rect">
            <a:avLst/>
          </a:prstGeom>
          <a:noFill/>
          <a:ln>
            <a:noFill/>
          </a:ln>
          <a:effectLst>
            <a:outerShdw blurRad="71438" dist="3810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Audrey DeKoninck: ajdekoni@purdue.edu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Bryce Tucker: tucke193@purdue.edu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0" name="Google Shape;340;p38" title="SV_5AONLekFux4UnQO-qrcod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775" y="2481725"/>
            <a:ext cx="2117950" cy="21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0" name="Google Shape;80;p16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572000" y="1234850"/>
            <a:ext cx="4340100" cy="3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Resume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Goal of a resume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Format suggestions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Building the perfect bullet point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Resume Reviews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234850"/>
            <a:ext cx="4340100" cy="3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 Note from Deloitte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Introductions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Industrial Roundtable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08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Strategy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08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Elevator pitch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08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Get interview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08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Get jobs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International Students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08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Research company background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08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Communication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IR Q&amp;A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8898696" y="4760865"/>
            <a:ext cx="404400" cy="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Introductions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0" name="Google Shape;90;p17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5334263" y="4324750"/>
            <a:ext cx="23679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Bryce Tucker</a:t>
            </a:r>
            <a:endParaRPr sz="18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Junior in AAE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232888" y="4324750"/>
            <a:ext cx="25059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Audrey DeKoninck</a:t>
            </a:r>
            <a:endParaRPr sz="18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Master’s Student in ME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6875" y="1265175"/>
            <a:ext cx="2902675" cy="29026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7" title="Steelcase Headshot copy.JPG"/>
          <p:cNvPicPr preferRelativeResize="0"/>
          <p:nvPr/>
        </p:nvPicPr>
        <p:blipFill rotWithShape="1">
          <a:blip r:embed="rId5">
            <a:alphaModFix/>
          </a:blip>
          <a:srcRect l="16675" r="16675"/>
          <a:stretch/>
        </p:blipFill>
        <p:spPr>
          <a:xfrm>
            <a:off x="1034500" y="1265175"/>
            <a:ext cx="2902676" cy="290267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Who Are We?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1" name="Google Shape;101;p18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504050" y="1149050"/>
            <a:ext cx="28056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Audrey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1304025" y="1823450"/>
            <a:ext cx="3379200" cy="31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ASME Board of Directors, former President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Design &amp; Manufacturing Thesis Research Concentration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2x Product Engineering Intern, </a:t>
            </a: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Steelcase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Mechanical Engineering Intern, </a:t>
            </a: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Stellantis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2x Quality and Manufacturing Intern, </a:t>
            </a: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Roush Advanced Composites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5060400" y="1149050"/>
            <a:ext cx="30369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Bryce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5060400" y="1853500"/>
            <a:ext cx="3379200" cy="30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ASME External Vice President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Test Stand Lead, PSP-Liquids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New Glenn Manufacturing Engineering Intern, </a:t>
            </a: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Blue Origin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Engine Control Systems Project Engineering Intern, </a:t>
            </a: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Collins Aerospace 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Your Brand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2" name="Google Shape;112;p19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48600" cy="38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Coincides with your image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Think of companies you recognize easily - everything is cohesive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Resume, Elevator Pitch, LinkedIn, etc. are facets of your brand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How do you want others to perceive you?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What sets you apart from everyone else?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Culmination of skills, experiences, and personality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What do you offer?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What are your goals and interest?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773" y="1152478"/>
            <a:ext cx="2669818" cy="150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9860" y="2578050"/>
            <a:ext cx="1839650" cy="1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9043" y="4112400"/>
            <a:ext cx="2261253" cy="6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505E">
              <a:alpha val="61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74700" y="1973250"/>
            <a:ext cx="8520600" cy="841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Industrial Roundtable</a:t>
            </a:r>
            <a:endParaRPr sz="44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4" name="Google Shape;124;p20"/>
          <p:cNvCxnSpPr/>
          <p:nvPr/>
        </p:nvCxnSpPr>
        <p:spPr>
          <a:xfrm>
            <a:off x="323100" y="2878050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IR: The Goal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0" name="Google Shape;130;p21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05400" y="1229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Highlight what you’re interested in and how your past experience aligns with that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Showcase communication skills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Indicate why you are there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○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Internship/job, specific area, etc.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Engage with who you’re talking to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Char char="○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Ask about what they do/teams at their company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427200" y="4432325"/>
            <a:ext cx="8289600" cy="565200"/>
          </a:xfrm>
          <a:prstGeom prst="rect">
            <a:avLst/>
          </a:prstGeom>
          <a:solidFill>
            <a:srgbClr val="6F727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don’t need to stick to a script</a:t>
            </a:r>
            <a:endParaRPr sz="1600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8898696" y="4760865"/>
            <a:ext cx="404400" cy="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311700" y="292625"/>
            <a:ext cx="8520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 b="1">
                <a:latin typeface="Helvetica Neue"/>
                <a:ea typeface="Helvetica Neue"/>
                <a:cs typeface="Helvetica Neue"/>
                <a:sym typeface="Helvetica Neue"/>
              </a:rPr>
              <a:t>Elevator Pitch</a:t>
            </a:r>
            <a:endParaRPr sz="342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0" name="Google Shape;140;p22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w="38100" cap="flat" cmpd="sng">
            <a:solidFill>
              <a:srgbClr val="D5B98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l="22707" t="3768" r="22055" b="5421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180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“Hello, how are you?”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Introduce yourself and get their name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Highlight what you're looking for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Keep it short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Ask about specific opportunities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Practice &amp; experiment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If a conversation starts out of your pitch, roll with it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Don’t just talk at them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Don’t just throw information at them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3575" y="1419200"/>
            <a:ext cx="3066400" cy="30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8898696" y="4760865"/>
            <a:ext cx="404400" cy="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3d02bb-ad02-4050-a36a-a0c9cd60c962">
      <Terms xmlns="http://schemas.microsoft.com/office/infopath/2007/PartnerControls"/>
    </lcf76f155ced4ddcb4097134ff3c332f>
    <TaxCatchAll xmlns="76f565f1-056f-43ba-be0a-8899d8067fcd" xsi:nil="true"/>
    <MadeBy xmlns="363d02bb-ad02-4050-a36a-a0c9cd60c962">
      <UserInfo>
        <DisplayName/>
        <AccountId xsi:nil="true"/>
        <AccountType/>
      </UserInfo>
    </Made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9869D1BDA712489FE83561585C11A9" ma:contentTypeVersion="13" ma:contentTypeDescription="Create a new document." ma:contentTypeScope="" ma:versionID="e0566e78e0afb911eb7aca9fc899412c">
  <xsd:schema xmlns:xsd="http://www.w3.org/2001/XMLSchema" xmlns:xs="http://www.w3.org/2001/XMLSchema" xmlns:p="http://schemas.microsoft.com/office/2006/metadata/properties" xmlns:ns2="363d02bb-ad02-4050-a36a-a0c9cd60c962" xmlns:ns3="76f565f1-056f-43ba-be0a-8899d8067fcd" targetNamespace="http://schemas.microsoft.com/office/2006/metadata/properties" ma:root="true" ma:fieldsID="8d7d83bea3d156e03b9f7f4b3d090940" ns2:_="" ns3:_="">
    <xsd:import namespace="363d02bb-ad02-4050-a36a-a0c9cd60c962"/>
    <xsd:import namespace="76f565f1-056f-43ba-be0a-8899d8067f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ade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d02bb-ad02-4050-a36a-a0c9cd60c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adeBy" ma:index="20" nillable="true" ma:displayName="Made By" ma:format="Dropdown" ma:list="UserInfo" ma:SharePointGroup="0" ma:internalName="Made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565f1-056f-43ba-be0a-8899d8067fc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e3c8145-5b39-43ca-a135-ba790c51f972}" ma:internalName="TaxCatchAll" ma:showField="CatchAllData" ma:web="76f565f1-056f-43ba-be0a-8899d8067f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30EFE-04FE-44D5-9889-59D0627F6AF5}">
  <ds:schemaRefs>
    <ds:schemaRef ds:uri="http://schemas.microsoft.com/office/2006/metadata/properties"/>
    <ds:schemaRef ds:uri="http://schemas.microsoft.com/office/infopath/2007/PartnerControls"/>
    <ds:schemaRef ds:uri="363d02bb-ad02-4050-a36a-a0c9cd60c962"/>
    <ds:schemaRef ds:uri="76f565f1-056f-43ba-be0a-8899d8067fcd"/>
  </ds:schemaRefs>
</ds:datastoreItem>
</file>

<file path=customXml/itemProps2.xml><?xml version="1.0" encoding="utf-8"?>
<ds:datastoreItem xmlns:ds="http://schemas.openxmlformats.org/officeDocument/2006/customXml" ds:itemID="{A9C39F13-AD0D-4AE6-90C2-8E2FB7782F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EDFE80-625A-4F55-97A2-B665591D29BB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25</Slides>
  <Notes>25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Simple Light</vt:lpstr>
      <vt:lpstr>Professional Development Session</vt:lpstr>
      <vt:lpstr>Please welcome Deloitte!</vt:lpstr>
      <vt:lpstr>PowerPoint Presentation</vt:lpstr>
      <vt:lpstr>PowerPoint Presentation</vt:lpstr>
      <vt:lpstr>Audrey</vt:lpstr>
      <vt:lpstr>PowerPoint Presentation</vt:lpstr>
      <vt:lpstr>Industrial Roundtable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Students   Navigating Job Applications and Recruitment</vt:lpstr>
      <vt:lpstr>PowerPoint Presentation</vt:lpstr>
      <vt:lpstr>PowerPoint Presentation</vt:lpstr>
      <vt:lpstr>PowerPoint Presentation</vt:lpstr>
      <vt:lpstr>Crafting a Good Resume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5</cp:revision>
  <dcterms:modified xsi:type="dcterms:W3CDTF">2025-12-01T20:54:51Z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0x010100389869D1BDA712489FE83561585C11A9</vt:lpwstr>
  </property>
  <property fmtid="{D5CDD505-2E9C-101B-9397-08002B2CF9AE}" pid="3" name="MediaServiceImageTags">
    <vt:lpwstr/>
  </property>
</Properties>
</file>